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Cooper Hewit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6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riusAf/MesoNet" TargetMode="External"/><Relationship Id="rId13" Type="http://schemas.openxmlformats.org/officeDocument/2006/relationships/hyperlink" Target="https://www.cisa.gov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arxiv.org/abs/1708.00938" TargetMode="External"/><Relationship Id="rId12" Type="http://schemas.openxmlformats.org/officeDocument/2006/relationships/hyperlink" Target="https://numpy.org/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aiindex.stanford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orch.org/" TargetMode="External"/><Relationship Id="rId11" Type="http://schemas.openxmlformats.org/officeDocument/2006/relationships/hyperlink" Target="https://pillow.readthedocs.io/en/stable/" TargetMode="External"/><Relationship Id="rId5" Type="http://schemas.openxmlformats.org/officeDocument/2006/relationships/image" Target="../media/image6.jpeg"/><Relationship Id="rId15" Type="http://schemas.openxmlformats.org/officeDocument/2006/relationships/hyperlink" Target="https://thehackernews.com/" TargetMode="External"/><Relationship Id="rId10" Type="http://schemas.openxmlformats.org/officeDocument/2006/relationships/hyperlink" Target="https://opencv.org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github.com/ondyari/FaceForensics" TargetMode="External"/><Relationship Id="rId14" Type="http://schemas.openxmlformats.org/officeDocument/2006/relationships/hyperlink" Target="https://arxiv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" r="-11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9731171-9E06-6630-F5DE-4B74EBFD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t="874" r="15217" b="986"/>
          <a:stretch/>
        </p:blipFill>
        <p:spPr>
          <a:xfrm>
            <a:off x="9261487" y="1309388"/>
            <a:ext cx="8763000" cy="7777345"/>
          </a:xfrm>
          <a:prstGeom prst="snip2DiagRect">
            <a:avLst>
              <a:gd name="adj1" fmla="val 0"/>
              <a:gd name="adj2" fmla="val 19606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1689774"/>
            <a:ext cx="8994788" cy="682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7565" lvl="1" indent="-403783" algn="l">
              <a:lnSpc>
                <a:spcPts val="9051"/>
              </a:lnSpc>
              <a:buFont typeface="Arial"/>
              <a:buChar char="•"/>
            </a:pPr>
            <a:r>
              <a:rPr lang="en-US" sz="3600" b="1" spc="3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</a:t>
            </a:r>
            <a:r>
              <a:rPr lang="en-US" sz="3600" spc="3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(Cybersecurity &amp; AI Innovation) </a:t>
            </a:r>
          </a:p>
          <a:p>
            <a:pPr marL="807565" lvl="1" indent="-403783" algn="l">
              <a:lnSpc>
                <a:spcPts val="9051"/>
              </a:lnSpc>
              <a:buFont typeface="Arial"/>
              <a:buChar char="•"/>
            </a:pPr>
            <a:r>
              <a:rPr lang="en-US" sz="3600" b="1" spc="3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</a:t>
            </a:r>
            <a:r>
              <a:rPr lang="en-US" sz="3600" spc="3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(AI power Deepfake Detection system)</a:t>
            </a:r>
          </a:p>
          <a:p>
            <a:pPr marL="807565" lvl="1" indent="-403783" algn="l">
              <a:lnSpc>
                <a:spcPts val="9051"/>
              </a:lnSpc>
              <a:buFont typeface="Arial"/>
              <a:buChar char="•"/>
            </a:pPr>
            <a:r>
              <a:rPr lang="en-US" sz="3600" b="1" spc="3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ID </a:t>
            </a:r>
            <a:r>
              <a:rPr lang="en-US" sz="3600" spc="3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(   ) </a:t>
            </a:r>
          </a:p>
          <a:p>
            <a:pPr marL="807565" lvl="1" indent="-403783" algn="l">
              <a:lnSpc>
                <a:spcPts val="9051"/>
              </a:lnSpc>
              <a:buFont typeface="Arial"/>
              <a:buChar char="•"/>
            </a:pPr>
            <a:r>
              <a:rPr lang="en-US" sz="3600" b="1" spc="3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</a:t>
            </a:r>
            <a:r>
              <a:rPr lang="en-US" sz="3600" spc="3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(</a:t>
            </a:r>
            <a:r>
              <a:rPr lang="en-US" sz="3600" spc="3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BotBrahmaX</a:t>
            </a:r>
            <a:r>
              <a:rPr lang="en-US" sz="3600" spc="3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11" name="Freeform 11"/>
          <p:cNvSpPr/>
          <p:nvPr/>
        </p:nvSpPr>
        <p:spPr>
          <a:xfrm>
            <a:off x="6471245" y="276752"/>
            <a:ext cx="5345506" cy="716408"/>
          </a:xfrm>
          <a:custGeom>
            <a:avLst/>
            <a:gdLst/>
            <a:ahLst/>
            <a:cxnLst/>
            <a:rect l="l" t="t" r="r" b="b"/>
            <a:pathLst>
              <a:path w="5345506" h="716408">
                <a:moveTo>
                  <a:pt x="0" y="0"/>
                </a:moveTo>
                <a:lnTo>
                  <a:pt x="5345506" y="0"/>
                </a:lnTo>
                <a:lnTo>
                  <a:pt x="5345506" y="716408"/>
                </a:lnTo>
                <a:lnTo>
                  <a:pt x="0" y="716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26530" y="9430908"/>
            <a:ext cx="2922849" cy="54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8CCC6B-72D4-99B3-EA8C-C5BAF2B9F0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53568"/>
            <a:ext cx="3409632" cy="115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335689" y="1049318"/>
            <a:ext cx="3616622" cy="705241"/>
          </a:xfrm>
          <a:custGeom>
            <a:avLst/>
            <a:gdLst/>
            <a:ahLst/>
            <a:cxnLst/>
            <a:rect l="l" t="t" r="r" b="b"/>
            <a:pathLst>
              <a:path w="3616622" h="705241">
                <a:moveTo>
                  <a:pt x="0" y="0"/>
                </a:moveTo>
                <a:lnTo>
                  <a:pt x="3616622" y="0"/>
                </a:lnTo>
                <a:lnTo>
                  <a:pt x="3616622" y="705241"/>
                </a:lnTo>
                <a:lnTo>
                  <a:pt x="0" y="70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926537" y="9430908"/>
            <a:ext cx="2922836" cy="5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7125ED-4F3B-3D8A-1A69-293FF7A7AC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74185"/>
            <a:ext cx="3409632" cy="1150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129B83-CACB-EA15-F690-11811A0407E3}"/>
              </a:ext>
            </a:extLst>
          </p:cNvPr>
          <p:cNvSpPr txBox="1"/>
          <p:nvPr/>
        </p:nvSpPr>
        <p:spPr>
          <a:xfrm>
            <a:off x="567250" y="2149632"/>
            <a:ext cx="808357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❑ Solution Overview: - Detects deepfakes in voice, image, and video formats. Flags manipulated media in real-time. Integrates with existing corporate security infrastructure. </a:t>
            </a:r>
          </a:p>
          <a:p>
            <a:endParaRPr lang="en-IN" sz="3200" dirty="0"/>
          </a:p>
          <a:p>
            <a:r>
              <a:rPr lang="en-IN" sz="3200" dirty="0"/>
              <a:t>❑Problem-Solving: - Addresses cyber fraud, social engineering, and misinformation. Reduces human error and response delays. </a:t>
            </a:r>
          </a:p>
          <a:p>
            <a:endParaRPr lang="en-IN" sz="3200" dirty="0"/>
          </a:p>
          <a:p>
            <a:r>
              <a:rPr lang="en-IN" sz="3200" dirty="0"/>
              <a:t>❑Innovation: - Real-time detection using multi-modal AI models. Seamless integration with SIEM and endpoint detection tools. Continuous </a:t>
            </a:r>
            <a:r>
              <a:rPr lang="en-IN" sz="3600" dirty="0"/>
              <a:t>model 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C91236-82F6-225A-05E5-39CC60060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87" y="1603833"/>
            <a:ext cx="8915400" cy="7250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DCD54F93-51CE-F2C6-B956-278AD6932A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1814" y="6310750"/>
            <a:ext cx="7966087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13B199B6-7AF3-F7B5-F303-B043152E18E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7250" y="4338143"/>
            <a:ext cx="7966087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050866" y="1240903"/>
            <a:ext cx="6186268" cy="800576"/>
          </a:xfrm>
          <a:custGeom>
            <a:avLst/>
            <a:gdLst/>
            <a:ahLst/>
            <a:cxnLst/>
            <a:rect l="l" t="t" r="r" b="b"/>
            <a:pathLst>
              <a:path w="6186268" h="800576">
                <a:moveTo>
                  <a:pt x="0" y="0"/>
                </a:moveTo>
                <a:lnTo>
                  <a:pt x="6186268" y="0"/>
                </a:lnTo>
                <a:lnTo>
                  <a:pt x="6186268" y="800576"/>
                </a:lnTo>
                <a:lnTo>
                  <a:pt x="0" y="800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26537" y="9430908"/>
            <a:ext cx="2922836" cy="5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C736A-C8FC-8AB8-185C-94DCA08AC9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53567"/>
            <a:ext cx="3409632" cy="11502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031E81-3A1D-1040-04D4-31BA62D1B948}"/>
              </a:ext>
            </a:extLst>
          </p:cNvPr>
          <p:cNvSpPr txBox="1"/>
          <p:nvPr/>
        </p:nvSpPr>
        <p:spPr>
          <a:xfrm>
            <a:off x="611927" y="2486105"/>
            <a:ext cx="15773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❖Technologies Used: - Python, TensorFlow, </a:t>
            </a:r>
            <a:r>
              <a:rPr lang="en-IN" sz="3600" dirty="0" err="1"/>
              <a:t>PyTorch</a:t>
            </a:r>
            <a:r>
              <a:rPr lang="en-IN" sz="3600" dirty="0"/>
              <a:t>, OpenCV. - Pre-trained CNNs, RNNs for audio Analysis. - Real-time APIs, Docker, Kubernetes.</a:t>
            </a:r>
          </a:p>
          <a:p>
            <a:endParaRPr lang="en-IN" sz="3600" dirty="0"/>
          </a:p>
          <a:p>
            <a:r>
              <a:rPr lang="en-IN" sz="3600" dirty="0"/>
              <a:t> ❖Methodology: 1. Input media (voice, video, image) 2. Extract biometric and forensic features. 3. AI models evaluate authenticity. 4. Flag and alert user/system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B78E80-8213-003B-649B-386309D00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9220" r="-4188" b="31549"/>
          <a:stretch/>
        </p:blipFill>
        <p:spPr>
          <a:xfrm>
            <a:off x="611927" y="5754953"/>
            <a:ext cx="8734377" cy="303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DFB445-13E3-1BC4-D698-581B5C034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5334" r="4891" b="5770"/>
          <a:stretch/>
        </p:blipFill>
        <p:spPr>
          <a:xfrm>
            <a:off x="9982200" y="5754953"/>
            <a:ext cx="7693873" cy="3196860"/>
          </a:xfrm>
          <a:prstGeom prst="round2DiagRect">
            <a:avLst>
              <a:gd name="adj1" fmla="val 16667"/>
              <a:gd name="adj2" fmla="val 2931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Rectangle 5">
            <a:extLst>
              <a:ext uri="{FF2B5EF4-FFF2-40B4-BE49-F238E27FC236}">
                <a16:creationId xmlns:a16="http://schemas.microsoft.com/office/drawing/2014/main" id="{CDBEBCD6-1E6F-BBC1-3F72-9DDD347E2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60" y="3855506"/>
            <a:ext cx="16093153" cy="68794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835390" y="1116210"/>
            <a:ext cx="8617216" cy="733380"/>
          </a:xfrm>
          <a:custGeom>
            <a:avLst/>
            <a:gdLst/>
            <a:ahLst/>
            <a:cxnLst/>
            <a:rect l="l" t="t" r="r" b="b"/>
            <a:pathLst>
              <a:path w="8617216" h="733380">
                <a:moveTo>
                  <a:pt x="0" y="0"/>
                </a:moveTo>
                <a:lnTo>
                  <a:pt x="8617216" y="0"/>
                </a:lnTo>
                <a:lnTo>
                  <a:pt x="8617216" y="733380"/>
                </a:lnTo>
                <a:lnTo>
                  <a:pt x="0" y="73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TextBox 12"/>
          <p:cNvSpPr txBox="1"/>
          <p:nvPr/>
        </p:nvSpPr>
        <p:spPr>
          <a:xfrm>
            <a:off x="14926537" y="9430908"/>
            <a:ext cx="2922836" cy="5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CA6EB-DB2A-9BDF-5CFA-568C5A19F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74185"/>
            <a:ext cx="3409632" cy="1150265"/>
          </a:xfrm>
          <a:prstGeom prst="rect">
            <a:avLst/>
          </a:prstGeom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3DC94CA4-0638-7362-8852-D697E7248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1" y="1995192"/>
            <a:ext cx="1185335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 FEASIBILITY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AI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Pre-trained CNNs, RNNs, transformers widely available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Capability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High-performance hardware enables rapid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Works with existing systems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CCTV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logs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B4A6707A-05AB-9BC2-859B-3DC52358F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50" y="5584033"/>
            <a:ext cx="11624750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Viability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🏥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Multi-Sector Use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Healthcare, Finance, Government,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💰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Cost-Saving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Automation = reduced manual efforts &amp; fraud losses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📈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Modular system architecture allows easy expansion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📜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Regulatory Push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Compliance and cyber laws drive adoption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607B65-201B-B259-8E05-F5DD2D4DA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4669" r="50217" b="16565"/>
          <a:stretch/>
        </p:blipFill>
        <p:spPr>
          <a:xfrm>
            <a:off x="12725399" y="1959377"/>
            <a:ext cx="4563337" cy="34598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7D875C-E2D9-2CA3-E80A-03DAB9CF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3" t="14423" r="9250" b="16565"/>
          <a:stretch/>
        </p:blipFill>
        <p:spPr>
          <a:xfrm>
            <a:off x="12725399" y="5680410"/>
            <a:ext cx="4563337" cy="34598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Rectangle 5">
            <a:extLst>
              <a:ext uri="{FF2B5EF4-FFF2-40B4-BE49-F238E27FC236}">
                <a16:creationId xmlns:a16="http://schemas.microsoft.com/office/drawing/2014/main" id="{AB0D1C7E-FD69-BE61-4B4C-0811F51B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52" y="5254994"/>
            <a:ext cx="11548548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566673" y="1294878"/>
            <a:ext cx="7154654" cy="671884"/>
          </a:xfrm>
          <a:custGeom>
            <a:avLst/>
            <a:gdLst/>
            <a:ahLst/>
            <a:cxnLst/>
            <a:rect l="l" t="t" r="r" b="b"/>
            <a:pathLst>
              <a:path w="7154654" h="671884">
                <a:moveTo>
                  <a:pt x="0" y="0"/>
                </a:moveTo>
                <a:lnTo>
                  <a:pt x="7154654" y="0"/>
                </a:lnTo>
                <a:lnTo>
                  <a:pt x="7154654" y="671884"/>
                </a:lnTo>
                <a:lnTo>
                  <a:pt x="0" y="67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26537" y="9430908"/>
            <a:ext cx="2922836" cy="5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DBB7C4-9E48-1E91-FB0F-EF7E7F81BD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74185"/>
            <a:ext cx="3409632" cy="1150265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12E992D-BBF2-F62C-2DC3-B3666634A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80" y="2449320"/>
            <a:ext cx="1236436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🔻 Impact (Challenges/Risks from Deepfakes)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Incorrectly labeling real content as fake or vice versa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Gaps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Existing tools fail to detect sophisticated deepfakes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Poisoning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Malicious data used to corrupt training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Theft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AI models can be stolen or reverse engineered by attackers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B9E983A2-3778-CD71-6BCB-A9F5C259E5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7250" y="5267778"/>
            <a:ext cx="1017695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A4DB57C-0936-6394-5500-32BFF5CE4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50" y="5603131"/>
            <a:ext cx="14627364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Benefits (Outcomes of Your Solution)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Fraud &amp; Misinformation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Reduces chances of identity theft, financial scams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Cybersecurity Posture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Adds an active layer of defense to existing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Compliance &amp; Law Enforcement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Helps meet regulatory requirements and aids investigation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855B84-8156-6D53-2B35-5C09AA363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7494"/>
          <a:stretch/>
        </p:blipFill>
        <p:spPr>
          <a:xfrm>
            <a:off x="10717252" y="2201620"/>
            <a:ext cx="7307235" cy="4587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1C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561" y="9344241"/>
            <a:ext cx="4836879" cy="856819"/>
          </a:xfrm>
          <a:custGeom>
            <a:avLst/>
            <a:gdLst/>
            <a:ahLst/>
            <a:cxnLst/>
            <a:rect l="l" t="t" r="r" b="b"/>
            <a:pathLst>
              <a:path w="4836879" h="856819">
                <a:moveTo>
                  <a:pt x="0" y="0"/>
                </a:moveTo>
                <a:lnTo>
                  <a:pt x="4836878" y="0"/>
                </a:lnTo>
                <a:lnTo>
                  <a:pt x="4836878" y="856818"/>
                </a:lnTo>
                <a:lnTo>
                  <a:pt x="0" y="85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94114" y="238449"/>
            <a:ext cx="1530373" cy="926278"/>
          </a:xfrm>
          <a:custGeom>
            <a:avLst/>
            <a:gdLst/>
            <a:ahLst/>
            <a:cxnLst/>
            <a:rect l="l" t="t" r="r" b="b"/>
            <a:pathLst>
              <a:path w="1530373" h="926278">
                <a:moveTo>
                  <a:pt x="0" y="0"/>
                </a:moveTo>
                <a:lnTo>
                  <a:pt x="1530372" y="0"/>
                </a:lnTo>
                <a:lnTo>
                  <a:pt x="1530372" y="926279"/>
                </a:lnTo>
                <a:lnTo>
                  <a:pt x="0" y="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7250" y="453568"/>
            <a:ext cx="3409632" cy="1150265"/>
            <a:chOff x="0" y="0"/>
            <a:chExt cx="898010" cy="30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8010" cy="302950"/>
            </a:xfrm>
            <a:custGeom>
              <a:avLst/>
              <a:gdLst/>
              <a:ahLst/>
              <a:cxnLst/>
              <a:rect l="l" t="t" r="r" b="b"/>
              <a:pathLst>
                <a:path w="898010" h="302950">
                  <a:moveTo>
                    <a:pt x="0" y="0"/>
                  </a:moveTo>
                  <a:lnTo>
                    <a:pt x="898010" y="0"/>
                  </a:lnTo>
                  <a:lnTo>
                    <a:pt x="898010" y="302950"/>
                  </a:lnTo>
                  <a:lnTo>
                    <a:pt x="0" y="30295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98010" cy="36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Your Team Name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970928" y="1267166"/>
            <a:ext cx="4346144" cy="699596"/>
          </a:xfrm>
          <a:custGeom>
            <a:avLst/>
            <a:gdLst/>
            <a:ahLst/>
            <a:cxnLst/>
            <a:rect l="l" t="t" r="r" b="b"/>
            <a:pathLst>
              <a:path w="4346144" h="699596">
                <a:moveTo>
                  <a:pt x="0" y="0"/>
                </a:moveTo>
                <a:lnTo>
                  <a:pt x="4346144" y="0"/>
                </a:lnTo>
                <a:lnTo>
                  <a:pt x="4346144" y="699596"/>
                </a:lnTo>
                <a:lnTo>
                  <a:pt x="0" y="699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158" b="-815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926537" y="9430908"/>
            <a:ext cx="2922836" cy="5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www.codecrax.com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7250" y="9431128"/>
            <a:ext cx="3967609" cy="54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Idea submission-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5F0F92-F2AA-96E8-DA2C-674DA7043A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0" y="474185"/>
            <a:ext cx="3409632" cy="1150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4631C4-B4BF-A115-A047-2F410DDAA2CF}"/>
              </a:ext>
            </a:extLst>
          </p:cNvPr>
          <p:cNvSpPr txBox="1"/>
          <p:nvPr/>
        </p:nvSpPr>
        <p:spPr>
          <a:xfrm>
            <a:off x="543018" y="1888251"/>
            <a:ext cx="1172293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🧠 Core Framework:</a:t>
            </a: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>
                <a:hlinkClick r:id="rId6"/>
              </a:rPr>
              <a:t>PyTorch</a:t>
            </a:r>
            <a:r>
              <a:rPr lang="en-IN" sz="2800" b="1" dirty="0"/>
              <a:t>  </a:t>
            </a:r>
            <a:r>
              <a:rPr lang="en-IN" sz="2800" dirty="0"/>
              <a:t> – Primary deep learning framework for model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None/>
            </a:pPr>
            <a:r>
              <a:rPr lang="en-IN" sz="2800" b="1" dirty="0"/>
              <a:t>🧪 Deep Learning Models:</a:t>
            </a: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>
                <a:hlinkClick r:id="rId7"/>
              </a:rPr>
              <a:t>XceptionNet</a:t>
            </a:r>
            <a:r>
              <a:rPr lang="en-IN" sz="2800" dirty="0"/>
              <a:t>    – Backbone for deepfake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>
                <a:hlinkClick r:id="rId8"/>
              </a:rPr>
              <a:t>MesoNet</a:t>
            </a:r>
            <a:r>
              <a:rPr lang="en-IN" sz="2800" b="1" dirty="0">
                <a:hlinkClick r:id="rId8"/>
              </a:rPr>
              <a:t> (</a:t>
            </a:r>
            <a:r>
              <a:rPr lang="en-IN" sz="2800" b="1" dirty="0" err="1">
                <a:hlinkClick r:id="rId8"/>
              </a:rPr>
              <a:t>PyTorch</a:t>
            </a:r>
            <a:r>
              <a:rPr lang="en-IN" sz="2800" b="1" dirty="0">
                <a:hlinkClick r:id="rId8"/>
              </a:rPr>
              <a:t>)</a:t>
            </a:r>
            <a:r>
              <a:rPr lang="en-IN" sz="2800" dirty="0"/>
              <a:t>   – Alternative architecture for experimentation.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None/>
            </a:pPr>
            <a:r>
              <a:rPr lang="en-IN" sz="2800" b="1" dirty="0"/>
              <a:t>📊 Dataset:</a:t>
            </a: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>
                <a:hlinkClick r:id="rId9"/>
              </a:rPr>
              <a:t>FaceForensics</a:t>
            </a:r>
            <a:r>
              <a:rPr lang="en-IN" sz="2800" b="1" dirty="0">
                <a:hlinkClick r:id="rId9"/>
              </a:rPr>
              <a:t>++</a:t>
            </a:r>
            <a:r>
              <a:rPr lang="en-IN" sz="2800" dirty="0"/>
              <a:t>  – Main dataset for training and evaluation.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None/>
            </a:pPr>
            <a:r>
              <a:rPr lang="en-IN" sz="2800" b="1" dirty="0"/>
              <a:t>📦 Python Libraries:</a:t>
            </a: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hlinkClick r:id="rId10"/>
              </a:rPr>
              <a:t>OpenCV</a:t>
            </a:r>
            <a:r>
              <a:rPr lang="en-IN" sz="2800" b="1" dirty="0"/>
              <a:t> </a:t>
            </a:r>
            <a:r>
              <a:rPr lang="en-IN" sz="2800" dirty="0"/>
              <a:t> – Image/video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hlinkClick r:id="rId11"/>
              </a:rPr>
              <a:t>Pillow (PIL)</a:t>
            </a:r>
            <a:r>
              <a:rPr lang="en-IN" sz="2800" dirty="0"/>
              <a:t>  – Image manipulation.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hlinkClick r:id="rId12"/>
              </a:rPr>
              <a:t>NumPy</a:t>
            </a:r>
            <a:r>
              <a:rPr lang="en-IN" sz="2800" dirty="0"/>
              <a:t>  – Numerical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/>
              <a:t>Torchvision</a:t>
            </a:r>
            <a:r>
              <a:rPr lang="en-IN" sz="2800" dirty="0"/>
              <a:t>  – Image datasets &amp; transforms.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 err="1"/>
              <a:t>Tqdm</a:t>
            </a:r>
            <a:r>
              <a:rPr lang="en-IN" sz="2800" b="1" dirty="0"/>
              <a:t> </a:t>
            </a:r>
            <a:r>
              <a:rPr lang="en-IN" sz="2800" dirty="0"/>
              <a:t>  – Progress bar for loops and data loading.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A23CF-39CB-3419-8E9B-C2AAAA88DCC2}"/>
              </a:ext>
            </a:extLst>
          </p:cNvPr>
          <p:cNvSpPr txBox="1"/>
          <p:nvPr/>
        </p:nvSpPr>
        <p:spPr>
          <a:xfrm>
            <a:off x="10762773" y="2139370"/>
            <a:ext cx="708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🔐 Cybersecurity &amp; Threat Intelligence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MITRE ATT&amp;CK Framework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Learn how attackers use social engineering and deepfakes:</a:t>
            </a:r>
            <a:br>
              <a:rPr lang="en-US" dirty="0"/>
            </a:br>
            <a:r>
              <a:rPr lang="en-US" dirty="0"/>
              <a:t>👉 https://attack.mitre.org/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CISA (Cybersecurity &amp; Infrastructure Security Agency)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U.S. government resources on deepfake threats and countermeasures:</a:t>
            </a:r>
            <a:br>
              <a:rPr lang="en-US" dirty="0"/>
            </a:br>
            <a:r>
              <a:rPr lang="en-US" dirty="0"/>
              <a:t>👉 </a:t>
            </a:r>
            <a:r>
              <a:rPr lang="en-US" dirty="0">
                <a:hlinkClick r:id="rId13"/>
              </a:rPr>
              <a:t>https://www.cisa.gov/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A9C01-1878-56B3-08E6-E7CDEFAB6315}"/>
              </a:ext>
            </a:extLst>
          </p:cNvPr>
          <p:cNvSpPr txBox="1"/>
          <p:nvPr/>
        </p:nvSpPr>
        <p:spPr>
          <a:xfrm>
            <a:off x="10627902" y="4644641"/>
            <a:ext cx="708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🧠 AI, Deep Learning &amp; Model Repositories</a:t>
            </a:r>
          </a:p>
          <a:p>
            <a:pPr>
              <a:buFont typeface="+mj-lt"/>
              <a:buAutoNum type="arabicPeriod" startAt="4"/>
            </a:pPr>
            <a:r>
              <a:rPr lang="en-IN" b="1" dirty="0"/>
              <a:t>Papers With Code (Deepfake Detection)</a:t>
            </a:r>
            <a:endParaRPr lang="en-IN" dirty="0"/>
          </a:p>
          <a:p>
            <a:pPr marL="742950" lvl="1" indent="-285750">
              <a:buFont typeface="+mj-lt"/>
              <a:buAutoNum type="arabicPeriod" startAt="4"/>
            </a:pPr>
            <a:r>
              <a:rPr lang="en-IN" dirty="0"/>
              <a:t>Explore top models with code for face/video forgery detection:</a:t>
            </a:r>
            <a:br>
              <a:rPr lang="en-IN" dirty="0"/>
            </a:br>
            <a:r>
              <a:rPr lang="en-IN" dirty="0"/>
              <a:t>👉 https://paperswithcode.com/task/deepfake-detection</a:t>
            </a:r>
          </a:p>
          <a:p>
            <a:pPr>
              <a:buFont typeface="+mj-lt"/>
              <a:buAutoNum type="arabicPeriod" startAt="4"/>
            </a:pPr>
            <a:r>
              <a:rPr lang="en-IN" b="1" dirty="0" err="1"/>
              <a:t>ArXiv</a:t>
            </a:r>
            <a:endParaRPr lang="en-IN" dirty="0"/>
          </a:p>
          <a:p>
            <a:pPr marL="742950" lvl="1" indent="-285750">
              <a:buFont typeface="+mj-lt"/>
              <a:buAutoNum type="arabicPeriod" startAt="4"/>
            </a:pPr>
            <a:r>
              <a:rPr lang="en-IN" dirty="0"/>
              <a:t>Research papers on deepfake detection, adversarial learning, etc.:</a:t>
            </a:r>
            <a:br>
              <a:rPr lang="en-IN" dirty="0"/>
            </a:br>
            <a:r>
              <a:rPr lang="en-IN" dirty="0"/>
              <a:t>👉 </a:t>
            </a:r>
            <a:r>
              <a:rPr lang="en-IN" dirty="0">
                <a:hlinkClick r:id="rId14"/>
              </a:rPr>
              <a:t>https://arxiv.org/</a:t>
            </a:r>
            <a:br>
              <a:rPr lang="en-IN" dirty="0"/>
            </a:b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7E523-1CAF-D6AA-92FA-7104CBC4F8A9}"/>
              </a:ext>
            </a:extLst>
          </p:cNvPr>
          <p:cNvSpPr txBox="1"/>
          <p:nvPr/>
        </p:nvSpPr>
        <p:spPr>
          <a:xfrm>
            <a:off x="10627902" y="6931206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📰 News &amp; Trends (AI + Deepfake Legislation)</a:t>
            </a:r>
          </a:p>
          <a:p>
            <a:pPr>
              <a:buFont typeface="+mj-lt"/>
              <a:buAutoNum type="arabicPeriod" startAt="10"/>
            </a:pPr>
            <a:r>
              <a:rPr lang="en-US" b="1" dirty="0"/>
              <a:t>The Hacker News</a:t>
            </a:r>
            <a:endParaRPr lang="en-US" dirty="0"/>
          </a:p>
          <a:p>
            <a:pPr marL="742950" lvl="1" indent="-285750">
              <a:buFont typeface="+mj-lt"/>
              <a:buAutoNum type="arabicPeriod" startAt="10"/>
            </a:pPr>
            <a:r>
              <a:rPr lang="en-US" dirty="0"/>
              <a:t>Tracks emerging threats and global legal policies on AI misuse:</a:t>
            </a:r>
            <a:br>
              <a:rPr lang="en-US" dirty="0"/>
            </a:br>
            <a:r>
              <a:rPr lang="en-US" dirty="0"/>
              <a:t>👉 </a:t>
            </a:r>
            <a:r>
              <a:rPr lang="en-US" dirty="0">
                <a:hlinkClick r:id="rId15"/>
              </a:rPr>
              <a:t>https://thehackernews.com/</a:t>
            </a:r>
            <a:endParaRPr lang="en-US" dirty="0"/>
          </a:p>
          <a:p>
            <a:pPr>
              <a:buFont typeface="+mj-lt"/>
              <a:buAutoNum type="arabicPeriod" startAt="10"/>
            </a:pPr>
            <a:r>
              <a:rPr lang="en-US" b="1" dirty="0"/>
              <a:t>AI Index Report (Stanford)</a:t>
            </a:r>
            <a:endParaRPr lang="en-US" dirty="0"/>
          </a:p>
          <a:p>
            <a:pPr marL="742950" lvl="1" indent="-285750">
              <a:buFont typeface="+mj-lt"/>
              <a:buAutoNum type="arabicPeriod" startAt="10"/>
            </a:pPr>
            <a:r>
              <a:rPr lang="en-US" dirty="0"/>
              <a:t>Annual report that highlights AI trends, risks, and societal impact:</a:t>
            </a:r>
            <a:br>
              <a:rPr lang="en-US" dirty="0"/>
            </a:br>
            <a:r>
              <a:rPr lang="en-US" dirty="0"/>
              <a:t>👉 </a:t>
            </a:r>
            <a:r>
              <a:rPr lang="en-US" dirty="0">
                <a:hlinkClick r:id="rId16"/>
              </a:rPr>
              <a:t>https://aiindex.stanford.edu/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B6355D-BC11-4F3D-B07D-E7DED99B2F1C}">
  <we:reference id="wa200005566" version="3.0.0.3" store="en-GB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693</Words>
  <Application>Microsoft Office PowerPoint</Application>
  <PresentationFormat>Custom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Canva Sans</vt:lpstr>
      <vt:lpstr>Arial</vt:lpstr>
      <vt:lpstr>Cooper Hewitt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Idea-ppt-template</dc:title>
  <cp:lastModifiedBy>Rajnesh Choudhary</cp:lastModifiedBy>
  <cp:revision>4</cp:revision>
  <dcterms:created xsi:type="dcterms:W3CDTF">2006-08-16T00:00:00Z</dcterms:created>
  <dcterms:modified xsi:type="dcterms:W3CDTF">2025-04-24T09:11:55Z</dcterms:modified>
  <dc:identifier>DAGkhALjgak</dc:identifier>
</cp:coreProperties>
</file>